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1" r:id="rId4"/>
    <p:sldId id="257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</a:t>
            </a:r>
            <a:r>
              <a:rPr lang="ru-RU" dirty="0" smtClean="0"/>
              <a:t>поступлений </a:t>
            </a:r>
            <a:r>
              <a:rPr lang="ru-RU" dirty="0"/>
              <a:t>налоговых и неналоговых </a:t>
            </a:r>
            <a:r>
              <a:rPr lang="ru-RU" dirty="0" smtClean="0"/>
              <a:t>доходов, безвозмездных</a:t>
            </a:r>
            <a:r>
              <a:rPr lang="ru-RU" baseline="0" dirty="0" smtClean="0"/>
              <a:t> поступлений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 2018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032973903854999E-2"/>
          <c:y val="0.27772440944881888"/>
          <c:w val="0.9403367644359828"/>
          <c:h val="0.712457431102362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на 2018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Налоговые и неналоговые доходы
</a:t>
                    </a:r>
                    <a:r>
                      <a:rPr lang="ru-RU" smtClean="0"/>
                      <a:t>12825100 рублей</a:t>
                    </a:r>
                    <a:r>
                      <a:rPr lang="ru-RU"/>
                      <a:t>
74%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4436658 рублей</a:t>
                    </a:r>
                    <a:r>
                      <a:rPr lang="ru-RU" dirty="0"/>
                      <a:t>
26%</a:t>
                    </a:r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12825100</c:v>
                </c:pt>
                <c:pt idx="1">
                  <c:v>4436658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Объем </a:t>
            </a:r>
            <a:r>
              <a:rPr lang="ru-RU" sz="1800" dirty="0" smtClean="0"/>
              <a:t>и </a:t>
            </a:r>
            <a:r>
              <a:rPr lang="ru-RU" sz="1800" dirty="0"/>
              <a:t>структура </a:t>
            </a:r>
            <a:r>
              <a:rPr lang="ru-RU" sz="1800" dirty="0" smtClean="0"/>
              <a:t>налоговых и неналоговых </a:t>
            </a:r>
          </a:p>
          <a:p>
            <a:pPr>
              <a:defRPr sz="1800"/>
            </a:pPr>
            <a:r>
              <a:rPr lang="ru-RU" sz="1800" dirty="0" smtClean="0"/>
              <a:t>доходов </a:t>
            </a:r>
            <a:r>
              <a:rPr lang="ru-RU" sz="1800" dirty="0"/>
              <a:t>бюджета на </a:t>
            </a:r>
            <a:r>
              <a:rPr lang="ru-RU" sz="1800" dirty="0" smtClean="0"/>
              <a:t>2018 </a:t>
            </a:r>
            <a:r>
              <a:rPr lang="ru-RU" sz="1800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138888888888888"/>
          <c:y val="0.17705955121616254"/>
          <c:w val="0.84444444444444466"/>
          <c:h val="0.741509043883130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поступления и структура доходов бюджета на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НДФЛ
</a:t>
                    </a:r>
                    <a:r>
                      <a:rPr lang="ru-RU" smtClean="0"/>
                      <a:t>9307000 рублей</a:t>
                    </a:r>
                    <a:r>
                      <a:rPr lang="ru-RU"/>
                      <a:t>
73%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Единый сельхозналог
</a:t>
                    </a:r>
                    <a:r>
                      <a:rPr lang="ru-RU" smtClean="0"/>
                      <a:t>140000рублей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Земельный налог с организаций
</a:t>
                    </a:r>
                    <a:r>
                      <a:rPr lang="ru-RU" smtClean="0"/>
                      <a:t>281000рублей</a:t>
                    </a:r>
                    <a:r>
                      <a:rPr lang="ru-RU"/>
                      <a:t>
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Доходы, получаемые в виде арендной платы за землю
</a:t>
                    </a:r>
                    <a:r>
                      <a:rPr lang="ru-RU" smtClean="0"/>
                      <a:t>2779600рублей</a:t>
                    </a:r>
                    <a:r>
                      <a:rPr lang="ru-RU"/>
                      <a:t>
22%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Доходы от перечисления части прибыли муниципальных унитарных предприятий
</a:t>
                    </a:r>
                    <a:r>
                      <a:rPr lang="ru-RU" dirty="0" smtClean="0"/>
                      <a:t>5500рублей</a:t>
                    </a:r>
                    <a:r>
                      <a:rPr lang="ru-RU" dirty="0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Возмещение коммунальных платежей
</a:t>
                    </a:r>
                    <a:r>
                      <a:rPr lang="ru-RU" smtClean="0"/>
                      <a:t>140000рублей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Штрафы, возмещение ущерба
</a:t>
                    </a:r>
                    <a:r>
                      <a:rPr lang="ru-RU" smtClean="0"/>
                      <a:t>12000рублей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0.17772779965004373"/>
                  <c:y val="3.212806678749175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Поступления от размещения малых архитектурных форм, выносной торговли
</a:t>
                    </a:r>
                    <a:r>
                      <a:rPr lang="ru-RU" dirty="0" smtClean="0"/>
                      <a:t>160000рублей </a:t>
                    </a:r>
                    <a:r>
                      <a:rPr lang="ru-RU" dirty="0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сельхозналог</c:v>
                </c:pt>
                <c:pt idx="2">
                  <c:v>Земельный налог с организаций</c:v>
                </c:pt>
                <c:pt idx="3">
                  <c:v>Доходы, получаемые в виде арендной платы за землю</c:v>
                </c:pt>
                <c:pt idx="4">
                  <c:v>Доходы от перечисления части прибыли муниципальных унитарных предприятий</c:v>
                </c:pt>
                <c:pt idx="5">
                  <c:v>Возмещение коммунальных платежей</c:v>
                </c:pt>
                <c:pt idx="6">
                  <c:v>Штрафы, возмещение ущерба</c:v>
                </c:pt>
                <c:pt idx="7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9307000</c:v>
                </c:pt>
                <c:pt idx="1">
                  <c:v>140000</c:v>
                </c:pt>
                <c:pt idx="2">
                  <c:v>281000</c:v>
                </c:pt>
                <c:pt idx="3">
                  <c:v>2779600</c:v>
                </c:pt>
                <c:pt idx="4">
                  <c:v>5500</c:v>
                </c:pt>
                <c:pt idx="5">
                  <c:v>140000</c:v>
                </c:pt>
                <c:pt idx="6">
                  <c:v>12000</c:v>
                </c:pt>
                <c:pt idx="7">
                  <c:v>160000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Объем и структура  </a:t>
            </a:r>
            <a:r>
              <a:rPr lang="ru-RU" sz="1800" dirty="0"/>
              <a:t>безвозмездных</a:t>
            </a:r>
            <a:r>
              <a:rPr lang="ru-RU" sz="1400" dirty="0"/>
              <a:t> поступлений на </a:t>
            </a:r>
            <a:r>
              <a:rPr lang="ru-RU" sz="1400" dirty="0" smtClean="0"/>
              <a:t>2018 </a:t>
            </a:r>
            <a:r>
              <a:rPr lang="ru-RU" sz="1400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и структура  безвозмездных поступлений на 2018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32094894621450976"/>
                  <c:y val="7.5029614477453113E-2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dirty="0"/>
                      <a:t>Субвенция бюджетам сельских поселений на выполнение передаваемых полномочий субъектов Российской Федерации в рамках </a:t>
                    </a:r>
                    <a:r>
                      <a:rPr lang="ru-RU" dirty="0" err="1"/>
                      <a:t>непрограммных</a:t>
                    </a:r>
                    <a:r>
                      <a:rPr lang="ru-RU"/>
                      <a:t> расходов органов государственной власти Республики Крым (полномочия в сфере административной ответственности)
</a:t>
                    </a:r>
                    <a:r>
                      <a:rPr lang="ru-RU" smtClean="0"/>
                      <a:t>3691рублей</a:t>
                    </a:r>
                    <a:r>
                      <a:rPr lang="ru-RU"/>
                      <a:t>
0%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dLbl>
              <c:idx val="1"/>
              <c:layout>
                <c:manualLayout>
                  <c:x val="0.26462307795043188"/>
                  <c:y val="9.6057022356484625E-2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dirty="0" smtClean="0"/>
                      <a:t> Субвенция </a:t>
                    </a:r>
                    <a:r>
                      <a:rPr lang="ru-RU" dirty="0"/>
                      <a:t>бюджетам сельских поселений на осуществление первичного воинского учета на территориях, где отсутствуют военные комиссариаты
</a:t>
                    </a:r>
                    <a:r>
                      <a:rPr lang="ru-RU" dirty="0" smtClean="0"/>
                      <a:t>157967рублей</a:t>
                    </a:r>
                    <a:r>
                      <a:rPr lang="ru-RU" dirty="0"/>
                      <a:t>
4%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dLbl>
              <c:idx val="2"/>
              <c:layout>
                <c:manualLayout>
                  <c:x val="2.0360427177710905E-3"/>
                  <c:y val="-0.2266214208627408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субсидии бюджетам сельских поселений
</a:t>
                    </a:r>
                    <a:r>
                      <a:rPr lang="ru-RU" smtClean="0"/>
                      <a:t>4275000рублей</a:t>
                    </a:r>
                    <a:r>
                      <a:rPr lang="ru-RU"/>
                      <a:t>
96%</a:t>
                    </a:r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Субвенция бюджетам сельских поселений на выполнение передаваемых полномочий субъектов Российской Федерации в рамках непрограммных расходов органов государственной власти Республики Крым (полномочия в сфере административной ответственности)</c:v>
                </c:pt>
                <c:pt idx="1">
                  <c:v>Субвенция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Прочие субсидии бюджетам сельских поселений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3691</c:v>
                </c:pt>
                <c:pt idx="1">
                  <c:v>157967</c:v>
                </c:pt>
                <c:pt idx="2">
                  <c:v>4275000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Подпрограмма "Обеспечение деятельности председателя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/>
                      <a:t> сельского совета"</a:t>
                    </a:r>
                    <a:r>
                      <a:rPr lang="ru-RU"/>
                      <a:t>
</a:t>
                    </a:r>
                    <a:r>
                      <a:rPr lang="ru-RU" smtClean="0"/>
                      <a:t>720877рублей</a:t>
                    </a:r>
                    <a:r>
                      <a:rPr lang="ru-RU"/>
                      <a:t>
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Резервные фонды</a:t>
                    </a:r>
                    <a:r>
                      <a:rPr lang="ru-RU"/>
                      <a:t>
</a:t>
                    </a:r>
                    <a:r>
                      <a:rPr lang="ru-RU" smtClean="0"/>
                      <a:t>10000рублей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Обеспечение деятельности МКУ "УОДОМС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 dirty="0"/>
                      <a:t> сельского поселения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/>
                      <a:t> района Республики Крым"</a:t>
                    </a:r>
                    <a:r>
                      <a:rPr lang="ru-RU"/>
                      <a:t>
</a:t>
                    </a:r>
                    <a:r>
                      <a:rPr lang="ru-RU" smtClean="0"/>
                      <a:t>5540906рублей</a:t>
                    </a:r>
                    <a:r>
                      <a:rPr lang="ru-RU"/>
                      <a:t>
32%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Расходы на признание прав и регулирование </a:t>
                    </a:r>
                    <a:r>
                      <a:rPr lang="ru-RU" dirty="0" err="1"/>
                      <a:t>отноршений</a:t>
                    </a:r>
                    <a:r>
                      <a:rPr lang="ru-RU"/>
                      <a:t> по муниципальной собственности</a:t>
                    </a:r>
                    <a:r>
                      <a:rPr lang="ru-RU"/>
                      <a:t>
</a:t>
                    </a:r>
                    <a:r>
                      <a:rPr lang="ru-RU" smtClean="0"/>
                      <a:t>35000рублей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Расходы связанные с уплатой ежегодного членского взноса в Ассоциацию "Совет муниципальных образований Республики Крым"</a:t>
                    </a:r>
                    <a:r>
                      <a:rPr lang="ru-RU"/>
                      <a:t>
</a:t>
                    </a:r>
                    <a:r>
                      <a:rPr lang="ru-RU" smtClean="0"/>
                      <a:t>10000рублей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Расходы на осуществление переданных полномочий на осуществление первичного воинского учета</a:t>
                    </a:r>
                    <a:r>
                      <a:rPr lang="ru-RU"/>
                      <a:t>
</a:t>
                    </a:r>
                    <a:r>
                      <a:rPr lang="ru-RU" smtClean="0"/>
                      <a:t>157967рублей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Муниципальная  целевая  Программа о профилактике терроризма и экстремизма, а также минимизации и (или) ликвидации последствий проявления терроризма и экстремизма </a:t>
                    </a:r>
                    <a:r>
                      <a:rPr lang="ru-RU"/>
                      <a:t>
</a:t>
                    </a:r>
                    <a:r>
                      <a:rPr lang="ru-RU" smtClean="0"/>
                      <a:t>50000рублей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err="1"/>
                      <a:t>Непрограммные</a:t>
                    </a:r>
                    <a:r>
                      <a:rPr lang="ru-RU" dirty="0"/>
                      <a:t> расходы  на </a:t>
                    </a:r>
                    <a:r>
                      <a:rPr lang="ru-RU" dirty="0" err="1"/>
                      <a:t>софинансирование</a:t>
                    </a:r>
                    <a:r>
                      <a:rPr lang="ru-RU"/>
                      <a:t> капитальных вложений в объекты муниципальной собственности на  выполнение работ по однократному повторному использованию проектной и рабочей документации повторного использования «</a:t>
                    </a:r>
                    <a:r>
                      <a:rPr lang="ru-RU"/>
                      <a:t>Физкультурно-оздоровительный </a:t>
                    </a:r>
                    <a:r>
                      <a:rPr lang="ru-RU" smtClean="0"/>
                      <a:t>...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1.5306125932840279E-2"/>
                  <c:y val="-0.12949407344897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Муниципальная  целевая  Программа «Организация и проведение праздничных, торжественных и зрелищных мероприятий 
200000рублей</a:t>
                    </a:r>
                    <a:r>
                      <a:rPr lang="ru-RU" baseline="0" dirty="0" smtClean="0"/>
                      <a:t>  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/>
                      <a:t>МЦП"Благоустройство и развитие территории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 dirty="0"/>
                      <a:t> сельского поселения на 2018-2020 годы"
</a:t>
                    </a:r>
                    <a:r>
                      <a:rPr lang="ru-RU" dirty="0" smtClean="0"/>
                      <a:t>2595924рубля 15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/>
                      <a:t>МЦП "Развитие физической культуры и спорта в </a:t>
                    </a:r>
                    <a:r>
                      <a:rPr lang="ru-RU" dirty="0" err="1"/>
                      <a:t>Раздольненском</a:t>
                    </a:r>
                    <a:r>
                      <a:rPr lang="ru-RU"/>
                      <a:t> сельском поселении на 2018-2020 годы"</a:t>
                    </a:r>
                    <a:r>
                      <a:rPr lang="ru-RU"/>
                      <a:t>
</a:t>
                    </a:r>
                    <a:r>
                      <a:rPr lang="ru-RU" smtClean="0"/>
                      <a:t>140000рублей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Подпрограмма "Обеспечение деятельности председателя Раздольненского сельского совета"</c:v>
                </c:pt>
                <c:pt idx="1">
                  <c:v>Подпрограмма "Обеспечение функций Администрации Раздольненского сельского поселения</c:v>
                </c:pt>
                <c:pt idx="2">
                  <c:v>Резервные фонды</c:v>
                </c:pt>
                <c:pt idx="3">
                  <c:v>Обеспечение деятельности МКУ "УОДОМС Раздольненского сельского поселения Раздольненского района Республики Крым"</c:v>
                </c:pt>
                <c:pt idx="4">
                  <c:v>Расходы на признание прав и регулирование отноршений по муниципальной собственности</c:v>
                </c:pt>
                <c:pt idx="5">
                  <c:v>Расходы связанные с уплатой ежегодного членского взноса в Ассоциацию "Совет муниципальных образований Республики Крым"</c:v>
                </c:pt>
                <c:pt idx="6">
                  <c:v>Расходы на осуществление переданных полномочий на осуществление первичного воинского учета</c:v>
                </c:pt>
                <c:pt idx="7">
                  <c:v>Муниципальная  целевая  Программа о профилактике терроризма и экстремизма, а также минимизации и (или) ликвидации последствий проявления терроризма и экстремизма </c:v>
                </c:pt>
                <c:pt idx="8">
                  <c:v>Непрограммные расходы  на софинансирование капитальных вложений в объекты муниципальной собственности на  выполнение работ по однократному повторному использованию проектной и рабочей документации повторного использования «Физкультурно-оздоровительный ком</c:v>
                </c:pt>
                <c:pt idx="9">
                  <c:v>Муниципальная  целевая  Программа «Организация и проведение праздничных, торжественных и зрелищных мероприятий на территории муниципального образования Раздольненское сельское поселение  Раздольненского  района   Республики  Крым на  2018-2020 годы»</c:v>
                </c:pt>
                <c:pt idx="10">
                  <c:v>МЦП"Благоустройство и развитие территории Раздольненского сельского поселения на 2018-2020 годы"</c:v>
                </c:pt>
                <c:pt idx="11">
                  <c:v>МЦП "Развитие физической культуры и спорта в Раздольненском сельском поселении на 2018-2020 годы"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720877</c:v>
                </c:pt>
                <c:pt idx="1">
                  <c:v>3301084</c:v>
                </c:pt>
                <c:pt idx="2">
                  <c:v>10000</c:v>
                </c:pt>
                <c:pt idx="3">
                  <c:v>5540906</c:v>
                </c:pt>
                <c:pt idx="4">
                  <c:v>35000</c:v>
                </c:pt>
                <c:pt idx="5">
                  <c:v>10000</c:v>
                </c:pt>
                <c:pt idx="6">
                  <c:v>157967</c:v>
                </c:pt>
                <c:pt idx="7">
                  <c:v>50000</c:v>
                </c:pt>
                <c:pt idx="8">
                  <c:v>4500000</c:v>
                </c:pt>
                <c:pt idx="9">
                  <c:v>200000</c:v>
                </c:pt>
                <c:pt idx="10">
                  <c:v>2595924</c:v>
                </c:pt>
                <c:pt idx="11">
                  <c:v>140000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Функционирование высшего должностного лица субъекта Российской Федерации и муниципального образования
</a:t>
                    </a:r>
                    <a:r>
                      <a:rPr lang="ru-RU" smtClean="0"/>
                      <a:t>710877рублей</a:t>
                    </a:r>
                    <a:r>
                      <a:rPr lang="ru-RU"/>
                      <a:t>
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
</a:t>
                    </a:r>
                    <a:r>
                      <a:rPr lang="ru-RU" smtClean="0"/>
                      <a:t>3281084рублей</a:t>
                    </a:r>
                    <a:r>
                      <a:rPr lang="ru-RU"/>
                      <a:t>
19%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Резервные фонды
</a:t>
                    </a:r>
                    <a:r>
                      <a:rPr lang="ru-RU" smtClean="0"/>
                      <a:t>10000рублей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Другие общегосударственные вопросы
</a:t>
                    </a:r>
                    <a:r>
                      <a:rPr lang="ru-RU" smtClean="0"/>
                      <a:t>5585906рублей</a:t>
                    </a:r>
                    <a:r>
                      <a:rPr lang="ru-RU"/>
                      <a:t>
33%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Мобилизационная и вневойсковая подготовка
</a:t>
                    </a:r>
                    <a:r>
                      <a:rPr lang="ru-RU" smtClean="0"/>
                      <a:t>157967рублей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Другие вопросы в области национальной экономики
</a:t>
                    </a:r>
                    <a:r>
                      <a:rPr lang="ru-RU" smtClean="0"/>
                      <a:t>50000рублей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Общеэкономические вопросы
</a:t>
                    </a:r>
                    <a:r>
                      <a:rPr lang="ru-RU" smtClean="0"/>
                      <a:t>4500000рублей</a:t>
                    </a:r>
                    <a:r>
                      <a:rPr lang="ru-RU"/>
                      <a:t>
26%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Другие вопросы в области национальной экономики
</a:t>
                    </a:r>
                    <a:r>
                      <a:rPr lang="ru-RU" smtClean="0"/>
                      <a:t>200000рублей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Благоустройство
</a:t>
                    </a:r>
                    <a:r>
                      <a:rPr lang="ru-RU" smtClean="0"/>
                      <a:t>2595924рублей</a:t>
                    </a:r>
                    <a:r>
                      <a:rPr lang="ru-RU"/>
                      <a:t>
15%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/>
                      <a:t>Профессиональная подготовка, переподготовка и повышение квалификации
</a:t>
                    </a:r>
                    <a:r>
                      <a:rPr lang="ru-RU" smtClean="0"/>
                      <a:t>30000рублей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/>
                      <a:t>Массовый спорт
</a:t>
                    </a:r>
                    <a:r>
                      <a:rPr lang="ru-RU" smtClean="0"/>
                      <a:t>140000рублей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2">
                  <c:v>Резервные фонды</c:v>
                </c:pt>
                <c:pt idx="3">
                  <c:v>Другие общегосударственные вопросы</c:v>
                </c:pt>
                <c:pt idx="4">
                  <c:v>Мобилизационная и вневойсковая подготовка</c:v>
                </c:pt>
                <c:pt idx="5">
                  <c:v>Другие вопросы в области национальной экономики</c:v>
                </c:pt>
                <c:pt idx="6">
                  <c:v>Общеэкономические вопросы</c:v>
                </c:pt>
                <c:pt idx="7">
                  <c:v>Другие вопросы в области национальной экономики</c:v>
                </c:pt>
                <c:pt idx="8">
                  <c:v>Благоустройство</c:v>
                </c:pt>
                <c:pt idx="9">
                  <c:v>Профессиональная подготовка, переподготовка и повышение квалификации</c:v>
                </c:pt>
                <c:pt idx="10">
                  <c:v>Массовый спорт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710877</c:v>
                </c:pt>
                <c:pt idx="1">
                  <c:v>3281084</c:v>
                </c:pt>
                <c:pt idx="2">
                  <c:v>10000</c:v>
                </c:pt>
                <c:pt idx="3">
                  <c:v>5585906</c:v>
                </c:pt>
                <c:pt idx="4">
                  <c:v>157967</c:v>
                </c:pt>
                <c:pt idx="5">
                  <c:v>50000</c:v>
                </c:pt>
                <c:pt idx="6">
                  <c:v>4500000</c:v>
                </c:pt>
                <c:pt idx="7">
                  <c:v>200000</c:v>
                </c:pt>
                <c:pt idx="8">
                  <c:v>2595924</c:v>
                </c:pt>
                <c:pt idx="9">
                  <c:v>30000</c:v>
                </c:pt>
                <c:pt idx="10">
                  <c:v>140000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0.07812</cdr:x>
      <cdr:y>0.9011</cdr:y>
    </cdr:from>
    <cdr:to>
      <cdr:x>0.78906</cdr:x>
      <cdr:y>0.95604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14348" y="5857916"/>
          <a:ext cx="6500826" cy="35719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0.12295</cdr:x>
      <cdr:y>0.89248</cdr:y>
    </cdr:from>
    <cdr:to>
      <cdr:x>0.73082</cdr:x>
      <cdr:y>0.9301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71570" y="5929354"/>
          <a:ext cx="5297883" cy="249958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0.54346</cdr:x>
      <cdr:y>0.92857</cdr:y>
    </cdr:from>
    <cdr:to>
      <cdr:x>1</cdr:x>
      <cdr:y>0.97023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786346" y="5572164"/>
          <a:ext cx="4011516" cy="24995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20378/3d0cac60971a511280cbba229d9b6329c07731f7/" TargetMode="External"/><Relationship Id="rId3" Type="http://schemas.openxmlformats.org/officeDocument/2006/relationships/hyperlink" Target="http://www.consultant.ru/document/cons_doc_LAW_283791/f0d20ded0dc626b12fab5cab870cb46001e1567d/" TargetMode="External"/><Relationship Id="rId7" Type="http://schemas.openxmlformats.org/officeDocument/2006/relationships/hyperlink" Target="http://www.consultant.ru/document/cons_doc_LAW_283580/e625deadfee87da5d5eb6e1866ae6969140b685b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2698/3d0cac60971a511280cbba229d9b6329c07731f7/" TargetMode="External"/><Relationship Id="rId10" Type="http://schemas.openxmlformats.org/officeDocument/2006/relationships/hyperlink" Target="http://www.consultant.ru/document/cons_doc_LAW_156526/3d0cac60971a511280cbba229d9b6329c07731f7/" TargetMode="External"/><Relationship Id="rId4" Type="http://schemas.openxmlformats.org/officeDocument/2006/relationships/hyperlink" Target="http://www.consultant.ru/document/cons_doc_LAW_283791/de10ae8c3bbec326635e411c7df345c1ce715ce5/" TargetMode="External"/><Relationship Id="rId9" Type="http://schemas.openxmlformats.org/officeDocument/2006/relationships/hyperlink" Target="http://www.consultant.ru/document/cons_doc_LAW_200721/3d0cac60971a511280cbba229d9b6329c07731f7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ОБЪЕМ НАЛОГОВЫХ И НЕНАЛОГОВЫХ ДОХОДОВ НА 2018 ГОД: 12825100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ВСЕГО ОБЪЕМ БЕЗВОЗМЕЗДНЫХ ПОСТУПЛЕНИЙ НА 2018 ГОД: 4436658 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 доходам бюджетов относятся налоговые доходы, неналоговые доходы и безвозмездные поступления.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К налоговым доходам 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федеральных налогов и сборов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том числе от налогов, предусмотренных специальными налоговыми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режимами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03.11.2015 N 301-ФЗ)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К неналоговым доходам бюджетов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28.12.2013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N 418-ФЗ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платных услуг, оказываемых казенными учреждениями;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08.05.2010 N 83-ФЗ)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 самообложения граждан;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неналоговые доходы.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 безвозмездным поступлениям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дотации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РАСХОДЫ БЮДЖЕТА НА </a:t>
            </a:r>
            <a:r>
              <a:rPr lang="ru-RU" dirty="0" smtClean="0"/>
              <a:t>2018 </a:t>
            </a:r>
            <a:r>
              <a:rPr lang="ru-RU" dirty="0" smtClean="0"/>
              <a:t>ГОД: </a:t>
            </a:r>
            <a:r>
              <a:rPr lang="ru-RU" dirty="0" smtClean="0"/>
              <a:t>17261758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РАСХОДЫ ПО ВЕДОМСТВЕННОЙ СТРУКТУРЕ </a:t>
            </a:r>
            <a:r>
              <a:rPr lang="ru-RU" baseline="0" dirty="0" smtClean="0"/>
              <a:t> НА</a:t>
            </a:r>
            <a:r>
              <a:rPr lang="ru-RU" dirty="0" smtClean="0"/>
              <a:t> 2017 ГОД: 14068108,24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3791/de10ae8c3bbec326635e411c7df345c1ce715ce5/" TargetMode="External"/><Relationship Id="rId4" Type="http://schemas.openxmlformats.org/officeDocument/2006/relationships/hyperlink" Target="http://www.consultant.ru/document/cons_doc_LAW_283791/f0d20ded0dc626b12fab5cab870cb46001e1567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1408674236_1_4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76438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БЮДЖЕТ ДЛЯ ГРАЖДАН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ПРОЕКТ БЮДЖЕТА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МУНИЦИПАЛЬНОГО ОБРАЗОВАНИЯ </a:t>
            </a:r>
            <a:r>
              <a:rPr lang="ru-RU" sz="3200" b="1" dirty="0" smtClean="0">
                <a:solidFill>
                  <a:srgbClr val="92D050"/>
                </a:solidFill>
              </a:rPr>
              <a:t>РАЗДОЛЬНЕНСКОЕ СЕЛЬСКОЕ ПОСЕЛЕНИЕ </a:t>
            </a:r>
            <a:r>
              <a:rPr lang="ru-RU" sz="3200" dirty="0" smtClean="0">
                <a:solidFill>
                  <a:srgbClr val="92D050"/>
                </a:solidFill>
              </a:rPr>
              <a:t>РАЗДОЛЬНЕНСКОГО РАЙОНА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РЕСПУБЛИКИ КРЫМ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НА  2018 ГОД (ПРЕЗЕНТАЦИЯ)</a:t>
            </a:r>
            <a:endParaRPr lang="ru-RU" sz="3200" dirty="0">
              <a:solidFill>
                <a:srgbClr val="92D050"/>
              </a:solidFill>
            </a:endParaRPr>
          </a:p>
        </p:txBody>
      </p:sp>
      <p:pic>
        <p:nvPicPr>
          <p:cNvPr id="1027" name="Picture 3" descr="D:\Мои документы\Emblem_of_Crimea.svg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8694" cy="107157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0"/>
            <a:ext cx="107153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628775"/>
            <a:ext cx="4122737" cy="3887788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643438" y="98425"/>
            <a:ext cx="4105275" cy="64262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cs typeface="Arial" pitchFamily="34" charset="0"/>
              </a:rPr>
              <a:t>Бюджетный</a:t>
            </a:r>
          </a:p>
          <a:p>
            <a:pPr algn="ctr"/>
            <a:r>
              <a:rPr lang="ru-RU" altLang="ru-RU" sz="2400" b="1">
                <a:cs typeface="Arial" pitchFamily="34" charset="0"/>
              </a:rPr>
              <a:t>процесс</a:t>
            </a:r>
          </a:p>
        </p:txBody>
      </p:sp>
      <p:sp>
        <p:nvSpPr>
          <p:cNvPr id="18434" name="Oval 29"/>
          <p:cNvSpPr>
            <a:spLocks noChangeArrowheads="1"/>
          </p:cNvSpPr>
          <p:nvPr/>
        </p:nvSpPr>
        <p:spPr bwMode="auto">
          <a:xfrm>
            <a:off x="574675" y="1681163"/>
            <a:ext cx="2736850" cy="1584325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 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5" name="Oval 30"/>
          <p:cNvSpPr>
            <a:spLocks noChangeArrowheads="1"/>
          </p:cNvSpPr>
          <p:nvPr/>
        </p:nvSpPr>
        <p:spPr bwMode="auto">
          <a:xfrm>
            <a:off x="757238" y="4102100"/>
            <a:ext cx="2665412" cy="15113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Формирование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6" name="Oval 31"/>
          <p:cNvSpPr>
            <a:spLocks noChangeArrowheads="1"/>
          </p:cNvSpPr>
          <p:nvPr/>
        </p:nvSpPr>
        <p:spPr bwMode="auto">
          <a:xfrm>
            <a:off x="3586163" y="5222875"/>
            <a:ext cx="29527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Исполнение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в текущем году</a:t>
            </a:r>
          </a:p>
        </p:txBody>
      </p:sp>
      <p:sp>
        <p:nvSpPr>
          <p:cNvPr id="18437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8" name="Oval 33"/>
          <p:cNvSpPr>
            <a:spLocks noChangeArrowheads="1"/>
          </p:cNvSpPr>
          <p:nvPr/>
        </p:nvSpPr>
        <p:spPr bwMode="auto">
          <a:xfrm>
            <a:off x="6286500" y="1897063"/>
            <a:ext cx="2447925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Рассмотрение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9" name="Oval 34"/>
          <p:cNvSpPr>
            <a:spLocks noChangeArrowheads="1"/>
          </p:cNvSpPr>
          <p:nvPr/>
        </p:nvSpPr>
        <p:spPr bwMode="auto">
          <a:xfrm>
            <a:off x="3448050" y="703263"/>
            <a:ext cx="27368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Составление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 очередного года</a:t>
            </a:r>
          </a:p>
        </p:txBody>
      </p:sp>
      <p:sp>
        <p:nvSpPr>
          <p:cNvPr id="18440" name="Line 35"/>
          <p:cNvSpPr>
            <a:spLocks noChangeShapeType="1"/>
          </p:cNvSpPr>
          <p:nvPr/>
        </p:nvSpPr>
        <p:spPr bwMode="auto">
          <a:xfrm>
            <a:off x="3130550" y="2968625"/>
            <a:ext cx="64928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36"/>
          <p:cNvSpPr>
            <a:spLocks noChangeShapeType="1"/>
          </p:cNvSpPr>
          <p:nvPr/>
        </p:nvSpPr>
        <p:spPr bwMode="auto">
          <a:xfrm flipH="1">
            <a:off x="4787900" y="1998663"/>
            <a:ext cx="0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37"/>
          <p:cNvSpPr>
            <a:spLocks noChangeShapeType="1"/>
          </p:cNvSpPr>
          <p:nvPr/>
        </p:nvSpPr>
        <p:spPr bwMode="auto">
          <a:xfrm flipV="1">
            <a:off x="5989638" y="3022600"/>
            <a:ext cx="454025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38"/>
          <p:cNvSpPr>
            <a:spLocks noChangeShapeType="1"/>
          </p:cNvSpPr>
          <p:nvPr/>
        </p:nvSpPr>
        <p:spPr bwMode="auto">
          <a:xfrm flipH="1">
            <a:off x="3311525" y="4076700"/>
            <a:ext cx="39687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39"/>
          <p:cNvSpPr>
            <a:spLocks noChangeShapeType="1"/>
          </p:cNvSpPr>
          <p:nvPr/>
        </p:nvSpPr>
        <p:spPr bwMode="auto">
          <a:xfrm>
            <a:off x="4859338" y="4581525"/>
            <a:ext cx="0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AutoShape 49"/>
          <p:cNvSpPr>
            <a:spLocks noChangeArrowheads="1"/>
          </p:cNvSpPr>
          <p:nvPr/>
        </p:nvSpPr>
        <p:spPr bwMode="auto">
          <a:xfrm>
            <a:off x="8588375" y="31067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7" name="AutoShape 52"/>
          <p:cNvSpPr>
            <a:spLocks noChangeArrowheads="1"/>
          </p:cNvSpPr>
          <p:nvPr/>
        </p:nvSpPr>
        <p:spPr bwMode="auto">
          <a:xfrm rot="-600000">
            <a:off x="2667000" y="1393825"/>
            <a:ext cx="719138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8" name="AutoShape 53"/>
          <p:cNvSpPr>
            <a:spLocks noChangeArrowheads="1"/>
          </p:cNvSpPr>
          <p:nvPr/>
        </p:nvSpPr>
        <p:spPr bwMode="auto">
          <a:xfrm rot="1200000">
            <a:off x="6338888" y="141128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9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0" name="AutoShape 56"/>
          <p:cNvSpPr>
            <a:spLocks noChangeArrowheads="1"/>
          </p:cNvSpPr>
          <p:nvPr/>
        </p:nvSpPr>
        <p:spPr bwMode="auto">
          <a:xfrm rot="-96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1" name="AutoShape 58"/>
          <p:cNvSpPr>
            <a:spLocks noChangeArrowheads="1"/>
          </p:cNvSpPr>
          <p:nvPr/>
        </p:nvSpPr>
        <p:spPr bwMode="auto">
          <a:xfrm rot="-5400000">
            <a:off x="229394" y="3477419"/>
            <a:ext cx="1152525" cy="360363"/>
          </a:xfrm>
          <a:prstGeom prst="curvedDownArrow">
            <a:avLst>
              <a:gd name="adj1" fmla="val 63965"/>
              <a:gd name="adj2" fmla="val 12792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428605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ПРОЕКТ</a:t>
            </a:r>
            <a:r>
              <a:rPr lang="ru-RU" dirty="0" smtClean="0"/>
              <a:t>  ДОХОДНОЙ  ЧАСТИ  БЮДЖЕТА  НА  2018  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97000"/>
          <a:ext cx="87868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ПОСТУПЛЕНИЯ НА 2018 ГОД – 17261758 рублей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142852"/>
          <a:ext cx="91440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142844" y="214290"/>
          <a:ext cx="871543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-9929906"/>
            <a:ext cx="9358346" cy="1634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 доходам бюджетов относятся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налоговые доходы,  неналоговые доходы и безвозмездные поступления.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налоговым доходам </a:t>
            </a:r>
            <a:r>
              <a:rPr lang="ru-RU" sz="1200" dirty="0" smtClean="0"/>
              <a:t>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dirty="0" smtClean="0">
                <a:hlinkClick r:id="rId4"/>
              </a:rPr>
              <a:t>федеральных налогов и сборов</a:t>
            </a:r>
            <a:r>
              <a:rPr lang="ru-RU" sz="1200" dirty="0" smtClean="0"/>
              <a:t>, в том числе от налогов, предусмотренных специальными налоговыми </a:t>
            </a:r>
            <a:r>
              <a:rPr lang="ru-RU" sz="1200" dirty="0" smtClean="0">
                <a:hlinkClick r:id="rId5"/>
              </a:rPr>
              <a:t>режимами</a:t>
            </a:r>
            <a:r>
              <a:rPr lang="ru-RU" sz="1200" dirty="0" smtClean="0"/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неналоговым доходам </a:t>
            </a:r>
            <a:r>
              <a:rPr lang="ru-RU" sz="1200" dirty="0" smtClean="0"/>
              <a:t>бюджетов относятся:</a:t>
            </a:r>
          </a:p>
          <a:p>
            <a:r>
              <a:rPr lang="ru-RU" sz="1200" dirty="0" smtClean="0"/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(в 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доходы от платных услуг, оказываемых казенными учреждениями;</a:t>
            </a:r>
          </a:p>
          <a:p>
            <a:r>
              <a:rPr lang="ru-RU" sz="1200" dirty="0" smtClean="0"/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</a:t>
            </a:r>
          </a:p>
          <a:p>
            <a:r>
              <a:rPr lang="ru-RU" sz="1200" dirty="0" err="1" smtClean="0"/>
              <a:t>убъектам</a:t>
            </a:r>
            <a:r>
              <a:rPr lang="ru-RU" sz="1200" dirty="0" smtClean="0"/>
              <a:t>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dirty="0" smtClean="0"/>
              <a:t>средства самообложения граждан;</a:t>
            </a:r>
          </a:p>
          <a:p>
            <a:r>
              <a:rPr lang="ru-RU" sz="1200" dirty="0" smtClean="0"/>
              <a:t>иные неналоговые доходы.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безвозмездным поступлениям </a:t>
            </a:r>
            <a:r>
              <a:rPr lang="ru-RU" sz="1200" dirty="0" smtClean="0"/>
              <a:t>относятся:</a:t>
            </a:r>
          </a:p>
          <a:p>
            <a:r>
              <a:rPr lang="ru-RU" sz="1200" dirty="0" smtClean="0"/>
              <a:t>дотации из других бюджетов бюджетной системы Российской Федерации;</a:t>
            </a:r>
          </a:p>
          <a:p>
            <a:r>
              <a:rPr lang="ru-RU" sz="1200" dirty="0" smtClean="0"/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dirty="0" smtClean="0"/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dirty="0" smtClean="0"/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dirty="0" smtClean="0"/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214282" y="642918"/>
          <a:ext cx="878687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1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Проект  расходной части бюджета в разрезе программных и </a:t>
            </a:r>
            <a:r>
              <a:rPr lang="ru-RU" dirty="0" err="1" smtClean="0"/>
              <a:t>непрограммных</a:t>
            </a:r>
            <a:r>
              <a:rPr lang="ru-RU" dirty="0" smtClean="0"/>
              <a:t> направлений расходов на </a:t>
            </a:r>
            <a:r>
              <a:rPr lang="ru-RU" dirty="0" smtClean="0"/>
              <a:t>2018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14291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Ведомственная структура расходов на 2018 год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642918"/>
          <a:ext cx="857256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6000768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РАСХОДЫ ПО ВЕДОМСТВЕННОЙ СТРУКТУРЕ  НА 2018 ГОД: 17261758 рублей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613</Words>
  <PresentationFormat>Экран (4:3)</PresentationFormat>
  <Paragraphs>167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102</cp:revision>
  <dcterms:created xsi:type="dcterms:W3CDTF">2018-07-19T07:34:37Z</dcterms:created>
  <dcterms:modified xsi:type="dcterms:W3CDTF">2018-08-24T08:11:15Z</dcterms:modified>
</cp:coreProperties>
</file>